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sldIdLst>
    <p:sldId id="256" r:id="rId6"/>
    <p:sldId id="270" r:id="rId7"/>
    <p:sldId id="266" r:id="rId8"/>
    <p:sldId id="276" r:id="rId9"/>
    <p:sldId id="275" r:id="rId10"/>
    <p:sldId id="261" r:id="rId11"/>
    <p:sldId id="273" r:id="rId12"/>
    <p:sldId id="271" r:id="rId13"/>
    <p:sldId id="277" r:id="rId14"/>
    <p:sldId id="272" r:id="rId15"/>
    <p:sldId id="26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42A"/>
    <a:srgbClr val="222222"/>
    <a:srgbClr val="313E4A"/>
    <a:srgbClr val="323E48"/>
    <a:srgbClr val="C10E21"/>
    <a:srgbClr val="E8EBEC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B0878-0204-4601-BBB9-440D566B54ED}" v="38" dt="2024-05-22T00:21:29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7"/>
    <p:restoredTop sz="94720"/>
  </p:normalViewPr>
  <p:slideViewPr>
    <p:cSldViewPr snapToGrid="0">
      <p:cViewPr varScale="1">
        <p:scale>
          <a:sx n="105" d="100"/>
          <a:sy n="105" d="100"/>
        </p:scale>
        <p:origin x="13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FFAC-241B-4F3B-A225-B301759465E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9F2B2-6952-4EB9-85FD-858E9187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9F2B2-6952-4EB9-85FD-858E91877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87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8CFD30-92FC-42E3-B9AF-D1715F75956E}"/>
              </a:ext>
            </a:extLst>
          </p:cNvPr>
          <p:cNvSpPr txBox="1"/>
          <p:nvPr/>
        </p:nvSpPr>
        <p:spPr>
          <a:xfrm>
            <a:off x="725833" y="5487131"/>
            <a:ext cx="62678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323E48"/>
                </a:solidFill>
                <a:latin typeface="Montserrat" pitchFamily="2" charset="77"/>
                <a:ea typeface="+mn-lt"/>
                <a:cs typeface="+mn-lt"/>
              </a:rPr>
              <a:t>Empowering a Nation of Lifesavers™</a:t>
            </a:r>
            <a:endParaRPr lang="en-US" sz="2400" b="1" dirty="0">
              <a:solidFill>
                <a:srgbClr val="323E48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F7AD0-93E3-D329-CA80-5FB2D9B2B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54" y="1735909"/>
            <a:ext cx="5938486" cy="33403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51522C-B5E6-34DE-195F-817C1F5E8131}"/>
              </a:ext>
            </a:extLst>
          </p:cNvPr>
          <p:cNvSpPr/>
          <p:nvPr/>
        </p:nvSpPr>
        <p:spPr>
          <a:xfrm>
            <a:off x="8419604" y="3702893"/>
            <a:ext cx="3772395" cy="3155107"/>
          </a:xfrm>
          <a:prstGeom prst="rect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96780696-9A2C-D3DE-0ACF-2BD51CA51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78" y="-136572"/>
            <a:ext cx="6388606" cy="5097470"/>
          </a:xfrm>
          <a:prstGeom prst="rect">
            <a:avLst/>
          </a:prstGeom>
        </p:spPr>
      </p:pic>
      <p:pic>
        <p:nvPicPr>
          <p:cNvPr id="9" name="Picture 8" descr="A red heart with a flame on it&#10;&#10;Description automatically generated">
            <a:extLst>
              <a:ext uri="{FF2B5EF4-FFF2-40B4-BE49-F238E27FC236}">
                <a16:creationId xmlns:a16="http://schemas.microsoft.com/office/drawing/2014/main" id="{F55A0B5D-E828-3A0E-2D14-49BB24A1D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9210"/>
            <a:ext cx="1276597" cy="691915"/>
          </a:xfrm>
          <a:prstGeom prst="rect">
            <a:avLst/>
          </a:prstGeom>
        </p:spPr>
      </p:pic>
      <p:pic>
        <p:nvPicPr>
          <p:cNvPr id="4" name="Picture 3" descr="A red circle with white text and a hand in it&#10;&#10;Description automatically generated">
            <a:extLst>
              <a:ext uri="{FF2B5EF4-FFF2-40B4-BE49-F238E27FC236}">
                <a16:creationId xmlns:a16="http://schemas.microsoft.com/office/drawing/2014/main" id="{501E4F45-E6BD-9875-2C42-F63291967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18" y="5191718"/>
            <a:ext cx="1466651" cy="14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3222A-BAC6-C7E9-6C1D-6615A46E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FA7E-6574-F096-7851-AF1A22EC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Help Us Build a </a:t>
            </a:r>
            <a:b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</a:br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Nation of Lifesavers™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F4833-45D9-1E18-0651-B6C5225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438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323E48"/>
                </a:solidFill>
                <a:latin typeface="Montserrat Medium" pitchFamily="2" charset="77"/>
                <a:ea typeface="+mn-lt"/>
                <a:cs typeface="+mn-lt"/>
              </a:rPr>
              <a:t>The American Heart Association is committed to turning a nation of bystanders into a</a:t>
            </a:r>
            <a:r>
              <a:rPr lang="en-US" sz="2600" dirty="0">
                <a:solidFill>
                  <a:srgbClr val="323E48"/>
                </a:solidFill>
                <a:latin typeface="Montserrat Medium" pitchFamily="2" charset="77"/>
                <a:ea typeface="+mn-lt"/>
                <a:cs typeface="Calibri"/>
              </a:rPr>
              <a:t> Nation of Lifesavers</a:t>
            </a:r>
            <a:r>
              <a:rPr lang="en-US" sz="2600" dirty="0">
                <a:solidFill>
                  <a:srgbClr val="323E48"/>
                </a:solidFill>
                <a:latin typeface="Montserrat Medium" pitchFamily="2" charset="77"/>
                <a:ea typeface="Calibri"/>
                <a:cs typeface="Calibri"/>
              </a:rPr>
              <a:t>™, so that in the face of a cardiac emergency, anyone, anywhere is prepared and empowered to perform CPR and become a vital link in the Chain of Survival. </a:t>
            </a:r>
            <a:endParaRPr lang="en-US" dirty="0">
              <a:solidFill>
                <a:srgbClr val="323E48"/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E389D0-385C-1E70-D0FE-3D2612459109}"/>
              </a:ext>
            </a:extLst>
          </p:cNvPr>
          <p:cNvSpPr/>
          <p:nvPr/>
        </p:nvSpPr>
        <p:spPr>
          <a:xfrm>
            <a:off x="0" y="4451350"/>
            <a:ext cx="12192000" cy="2406650"/>
          </a:xfrm>
          <a:prstGeom prst="rect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red circle with white circles with a heart and a lightning bolt&#10;&#10;Description automatically generated">
            <a:extLst>
              <a:ext uri="{FF2B5EF4-FFF2-40B4-BE49-F238E27FC236}">
                <a16:creationId xmlns:a16="http://schemas.microsoft.com/office/drawing/2014/main" id="{F09613A6-716E-0F33-1A3A-39136918F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4686176"/>
            <a:ext cx="6991350" cy="1936997"/>
          </a:xfrm>
          <a:prstGeom prst="rect">
            <a:avLst/>
          </a:prstGeom>
        </p:spPr>
      </p:pic>
      <p:pic>
        <p:nvPicPr>
          <p:cNvPr id="14" name="Picture 13" descr="A red circle with white hand drawn on it&#10;&#10;Description automatically generated">
            <a:extLst>
              <a:ext uri="{FF2B5EF4-FFF2-40B4-BE49-F238E27FC236}">
                <a16:creationId xmlns:a16="http://schemas.microsoft.com/office/drawing/2014/main" id="{01330A98-39B8-BA1D-ED39-3B8BA72AC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237331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8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1B0A-0C7B-430B-20BC-5A15E876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ea typeface="+mj-lt"/>
                <a:cs typeface="+mj-lt"/>
              </a:rPr>
              <a:t>Join the Nation of Lifesavers™</a:t>
            </a:r>
            <a:endParaRPr lang="en-US" b="1" baseline="30000" dirty="0">
              <a:solidFill>
                <a:srgbClr val="C10E21"/>
              </a:solidFill>
              <a:latin typeface="Montserrat" pitchFamily="2" charset="77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9CDD165-234B-5568-8272-454C3C8974FC}"/>
              </a:ext>
            </a:extLst>
          </p:cNvPr>
          <p:cNvSpPr txBox="1">
            <a:spLocks/>
          </p:cNvSpPr>
          <p:nvPr/>
        </p:nvSpPr>
        <p:spPr>
          <a:xfrm>
            <a:off x="4597400" y="2054225"/>
            <a:ext cx="6756400" cy="3358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10E21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Montserrat Medium" pitchFamily="2" charset="77"/>
                <a:ea typeface="Calibri"/>
                <a:cs typeface="Calibri"/>
              </a:rPr>
              <a:t>Be a part of the movement to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10E21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Montserrat Medium" pitchFamily="2" charset="77"/>
                <a:ea typeface="Calibri"/>
                <a:cs typeface="Calibri"/>
              </a:rPr>
              <a:t>double survival rates from sudden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10E21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E48"/>
                </a:solidFill>
                <a:effectLst/>
                <a:uLnTx/>
                <a:uFillTx/>
                <a:latin typeface="Montserrat Medium" pitchFamily="2" charset="77"/>
                <a:ea typeface="Calibri"/>
                <a:cs typeface="Calibri"/>
              </a:rPr>
              <a:t>cardiac arrest by 2030.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10E21"/>
              </a:buClr>
              <a:buSzPct val="6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23E48"/>
              </a:solidFill>
              <a:effectLst/>
              <a:uLnTx/>
              <a:uFillTx/>
              <a:latin typeface="Montserrat Medium" pitchFamily="2" charset="77"/>
              <a:ea typeface="Calibri"/>
              <a:cs typeface="Calibri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10E21"/>
              </a:buClr>
              <a:buSzPct val="60000"/>
              <a:buFont typeface="System Font Regular"/>
              <a:buChar char="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"/>
              </a:rPr>
              <a:t>Visit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10E21"/>
                </a:solidFill>
                <a:effectLst/>
                <a:uLnTx/>
                <a:uFillTx/>
                <a:latin typeface="Montserrat" pitchFamily="2" charset="77"/>
                <a:ea typeface="+mn-ea"/>
                <a:cs typeface="Calibri"/>
              </a:rPr>
              <a:t>heart.org/nation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46AF44-9A11-83A0-6DF4-74570EE4ED98}"/>
              </a:ext>
            </a:extLst>
          </p:cNvPr>
          <p:cNvGrpSpPr/>
          <p:nvPr/>
        </p:nvGrpSpPr>
        <p:grpSpPr>
          <a:xfrm>
            <a:off x="838200" y="2054225"/>
            <a:ext cx="3355828" cy="3358461"/>
            <a:chOff x="7232650" y="2054225"/>
            <a:chExt cx="4428978" cy="44324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06C5A8-3467-7EE7-A1AA-56A9732D0A54}"/>
                </a:ext>
              </a:extLst>
            </p:cNvPr>
            <p:cNvSpPr/>
            <p:nvPr/>
          </p:nvSpPr>
          <p:spPr>
            <a:xfrm>
              <a:off x="7232650" y="2054225"/>
              <a:ext cx="4428978" cy="443245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153EC8-6B41-E5C9-1BBC-1BB3BC310A38}"/>
                </a:ext>
              </a:extLst>
            </p:cNvPr>
            <p:cNvGrpSpPr/>
            <p:nvPr/>
          </p:nvGrpSpPr>
          <p:grpSpPr>
            <a:xfrm>
              <a:off x="7424663" y="2246390"/>
              <a:ext cx="4046538" cy="4048124"/>
              <a:chOff x="8145462" y="2054225"/>
              <a:chExt cx="4046538" cy="404812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B73D32-4AEB-38C5-1619-37A84857227A}"/>
                  </a:ext>
                </a:extLst>
              </p:cNvPr>
              <p:cNvSpPr/>
              <p:nvPr/>
            </p:nvSpPr>
            <p:spPr>
              <a:xfrm>
                <a:off x="8147050" y="2054225"/>
                <a:ext cx="4044950" cy="4048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15F6E5C-DAFE-ED1D-EDF9-DD3A9E3010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08" t="31638" r="27982" b="35524"/>
              <a:stretch/>
            </p:blipFill>
            <p:spPr>
              <a:xfrm>
                <a:off x="8145462" y="2083386"/>
                <a:ext cx="4044950" cy="3989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9047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F9956-A35E-6882-C49E-730253F0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CED1-65A5-8D4C-BE1C-8835910E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ea typeface="+mj-lt"/>
                <a:cs typeface="+mj-lt"/>
              </a:rPr>
              <a:t>[Add custom call to action here]</a:t>
            </a:r>
            <a:endParaRPr lang="en-US" b="1" dirty="0">
              <a:solidFill>
                <a:srgbClr val="C10E21"/>
              </a:solidFill>
              <a:latin typeface="Montserrat" pitchFamily="2" charset="77"/>
              <a:cs typeface="Calibri Light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1607B6A-A7F7-862A-2AE5-1F056A43E195}"/>
              </a:ext>
            </a:extLst>
          </p:cNvPr>
          <p:cNvSpPr txBox="1">
            <a:spLocks/>
          </p:cNvSpPr>
          <p:nvPr/>
        </p:nvSpPr>
        <p:spPr>
          <a:xfrm>
            <a:off x="838200" y="2054225"/>
            <a:ext cx="10515600" cy="44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>
                <a:srgbClr val="C10E21"/>
              </a:buClr>
              <a:buSzPct val="60000"/>
              <a:buNone/>
            </a:pPr>
            <a:r>
              <a:rPr lang="en-US" dirty="0">
                <a:solidFill>
                  <a:srgbClr val="323E48"/>
                </a:solidFill>
                <a:latin typeface="Montserrat Medium" pitchFamily="2" charset="77"/>
                <a:ea typeface="Calibri"/>
                <a:cs typeface="Calibri"/>
              </a:rPr>
              <a:t>Together, we can double the survival rate from cardiac arrest by 2030.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cs typeface="Calibri"/>
              </a:rPr>
              <a:t>[Add a little bit of body text].</a:t>
            </a:r>
          </a:p>
        </p:txBody>
      </p:sp>
    </p:spTree>
    <p:extLst>
      <p:ext uri="{BB962C8B-B14F-4D97-AF65-F5344CB8AC3E}">
        <p14:creationId xmlns:p14="http://schemas.microsoft.com/office/powerpoint/2010/main" val="149437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2E62-0A3E-4841-ACB3-B69DA020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ea typeface="+mj-lt"/>
                <a:cs typeface="+mj-lt"/>
              </a:rPr>
              <a:t>What is Sudden </a:t>
            </a:r>
            <a:br>
              <a:rPr lang="en-US" b="1" dirty="0">
                <a:solidFill>
                  <a:srgbClr val="C10E21"/>
                </a:solidFill>
                <a:latin typeface="Montserrat" pitchFamily="2" charset="77"/>
                <a:ea typeface="+mj-lt"/>
                <a:cs typeface="+mj-lt"/>
              </a:rPr>
            </a:br>
            <a:r>
              <a:rPr lang="en-US" b="1" dirty="0">
                <a:solidFill>
                  <a:srgbClr val="C10E21"/>
                </a:solidFill>
                <a:latin typeface="Montserrat" pitchFamily="2" charset="77"/>
                <a:ea typeface="+mj-lt"/>
                <a:cs typeface="+mj-lt"/>
              </a:rPr>
              <a:t>Cardiac Arrest? </a:t>
            </a:r>
            <a:endParaRPr lang="en-US" b="1" dirty="0">
              <a:solidFill>
                <a:srgbClr val="C10E21"/>
              </a:solidFill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9B3FD-982C-FB20-3684-51FC2E0A8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5813"/>
            <a:ext cx="6423561" cy="44370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Sudden cardiac arrest occurs when the heart malfunctions and stops beating unexpectedly. 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An electrical malfunction in the heart causes an arrhythmia, or irregular heartbeat.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In seconds, a person becomes unresponsive and cannot breathe. 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Death occurs within minutes if the person does not receive treatment.</a:t>
            </a:r>
            <a:endParaRPr lang="en-US" dirty="0">
              <a:latin typeface="Montserrat" pitchFamily="2" charset="77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837A7-82DB-AFAB-D048-022D0ED0A5C6}"/>
              </a:ext>
            </a:extLst>
          </p:cNvPr>
          <p:cNvSpPr/>
          <p:nvPr/>
        </p:nvSpPr>
        <p:spPr>
          <a:xfrm>
            <a:off x="8132064" y="0"/>
            <a:ext cx="4059936" cy="6858000"/>
          </a:xfrm>
          <a:prstGeom prst="rect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C3E6AA8-3875-C3E6-8196-EF5421C6A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16" y="5016354"/>
            <a:ext cx="2733633" cy="880230"/>
          </a:xfrm>
          <a:prstGeom prst="rect">
            <a:avLst/>
          </a:prstGeom>
        </p:spPr>
      </p:pic>
      <p:pic>
        <p:nvPicPr>
          <p:cNvPr id="9" name="Picture 8" descr="A drawing of a heart&#10;&#10;Description automatically generated">
            <a:extLst>
              <a:ext uri="{FF2B5EF4-FFF2-40B4-BE49-F238E27FC236}">
                <a16:creationId xmlns:a16="http://schemas.microsoft.com/office/drawing/2014/main" id="{C4575303-4D38-3170-DEBF-BDB97AFEA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30" y="605642"/>
            <a:ext cx="3875804" cy="38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3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CE32-8603-916B-195D-D5625AF1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Cardiac Arrest Is a </a:t>
            </a:r>
            <a:b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</a:br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Leading Cause of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713B-6D29-78D7-A5A9-BC9458BD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323E48"/>
                </a:solidFill>
                <a:latin typeface="Montserrat Medium" pitchFamily="2" charset="77"/>
                <a:ea typeface="+mn-lt"/>
                <a:cs typeface="+mn-lt"/>
              </a:rPr>
              <a:t>Cardiac arrest can happen anywhere, to anyone, at any age.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14E49C-3CBF-E091-5975-F0A137690979}"/>
              </a:ext>
            </a:extLst>
          </p:cNvPr>
          <p:cNvGrpSpPr/>
          <p:nvPr/>
        </p:nvGrpSpPr>
        <p:grpSpPr>
          <a:xfrm>
            <a:off x="986566" y="2842948"/>
            <a:ext cx="10218868" cy="3435615"/>
            <a:chOff x="838200" y="2535440"/>
            <a:chExt cx="10218868" cy="3435615"/>
          </a:xfrm>
        </p:grpSpPr>
        <p:pic>
          <p:nvPicPr>
            <p:cNvPr id="20" name="Picture 19" descr="A white line drawing of a ambulance&#10;&#10;Description automatically generated">
              <a:extLst>
                <a:ext uri="{FF2B5EF4-FFF2-40B4-BE49-F238E27FC236}">
                  <a16:creationId xmlns:a16="http://schemas.microsoft.com/office/drawing/2014/main" id="{99389ACA-7534-9FD8-AFA4-C6E5CFAD9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7"/>
            <a:stretch/>
          </p:blipFill>
          <p:spPr>
            <a:xfrm>
              <a:off x="838200" y="2535440"/>
              <a:ext cx="1702814" cy="2003481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AFA76B-D14C-FE86-8351-E97BAEEAE694}"/>
                </a:ext>
              </a:extLst>
            </p:cNvPr>
            <p:cNvGrpSpPr/>
            <p:nvPr/>
          </p:nvGrpSpPr>
          <p:grpSpPr>
            <a:xfrm>
              <a:off x="8185824" y="2535440"/>
              <a:ext cx="2871244" cy="3435615"/>
              <a:chOff x="7254063" y="2936884"/>
              <a:chExt cx="1965678" cy="2352051"/>
            </a:xfrm>
          </p:grpSpPr>
          <p:pic>
            <p:nvPicPr>
              <p:cNvPr id="18" name="Picture 17" descr="A black background with red text&#10;&#10;Description automatically generated">
                <a:extLst>
                  <a:ext uri="{FF2B5EF4-FFF2-40B4-BE49-F238E27FC236}">
                    <a16:creationId xmlns:a16="http://schemas.microsoft.com/office/drawing/2014/main" id="{4C49DDAB-51E2-A367-6641-8A434991BA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79"/>
              <a:stretch/>
            </p:blipFill>
            <p:spPr>
              <a:xfrm>
                <a:off x="7254063" y="4286180"/>
                <a:ext cx="1965678" cy="1002755"/>
              </a:xfrm>
              <a:prstGeom prst="rect">
                <a:avLst/>
              </a:prstGeom>
            </p:spPr>
          </p:pic>
          <p:pic>
            <p:nvPicPr>
              <p:cNvPr id="22" name="Picture 21" descr="A white line drawing of a stopwatch&#10;&#10;Description automatically generated">
                <a:extLst>
                  <a:ext uri="{FF2B5EF4-FFF2-40B4-BE49-F238E27FC236}">
                    <a16:creationId xmlns:a16="http://schemas.microsoft.com/office/drawing/2014/main" id="{57C1C764-BF86-3943-CBE9-8A88C58CE9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07"/>
              <a:stretch/>
            </p:blipFill>
            <p:spPr>
              <a:xfrm>
                <a:off x="7254063" y="2936884"/>
                <a:ext cx="1165763" cy="13716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7F4C88E-387D-D201-72B7-9B7FA523F3C1}"/>
                </a:ext>
              </a:extLst>
            </p:cNvPr>
            <p:cNvGrpSpPr/>
            <p:nvPr/>
          </p:nvGrpSpPr>
          <p:grpSpPr>
            <a:xfrm>
              <a:off x="4512012" y="2535440"/>
              <a:ext cx="2871244" cy="3435615"/>
              <a:chOff x="4708223" y="2936884"/>
              <a:chExt cx="1965678" cy="2352051"/>
            </a:xfrm>
          </p:grpSpPr>
          <p:pic>
            <p:nvPicPr>
              <p:cNvPr id="14" name="Picture 13" descr="A black background with red numbers&#10;&#10;Description automatically generated">
                <a:extLst>
                  <a:ext uri="{FF2B5EF4-FFF2-40B4-BE49-F238E27FC236}">
                    <a16:creationId xmlns:a16="http://schemas.microsoft.com/office/drawing/2014/main" id="{31EB3091-339D-EEE7-0130-CB13D23BB6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79"/>
              <a:stretch/>
            </p:blipFill>
            <p:spPr>
              <a:xfrm>
                <a:off x="4708223" y="4286180"/>
                <a:ext cx="1965678" cy="1002755"/>
              </a:xfrm>
              <a:prstGeom prst="rect">
                <a:avLst/>
              </a:prstGeom>
            </p:spPr>
          </p:pic>
          <p:pic>
            <p:nvPicPr>
              <p:cNvPr id="24" name="Picture 23" descr="A white line drawing of a person and person in a red circle&#10;&#10;Description automatically generated">
                <a:extLst>
                  <a:ext uri="{FF2B5EF4-FFF2-40B4-BE49-F238E27FC236}">
                    <a16:creationId xmlns:a16="http://schemas.microsoft.com/office/drawing/2014/main" id="{39301217-4C40-C7B7-B1F8-39330B6697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07"/>
              <a:stretch/>
            </p:blipFill>
            <p:spPr>
              <a:xfrm>
                <a:off x="4708223" y="2936884"/>
                <a:ext cx="1165762" cy="1371600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7C3064-9F38-7749-6B50-34801865F1D6}"/>
              </a:ext>
            </a:extLst>
          </p:cNvPr>
          <p:cNvSpPr txBox="1"/>
          <p:nvPr/>
        </p:nvSpPr>
        <p:spPr>
          <a:xfrm>
            <a:off x="808495" y="4370348"/>
            <a:ext cx="30493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spc="50" dirty="0">
                <a:solidFill>
                  <a:srgbClr val="CF242A"/>
                </a:solidFill>
                <a:latin typeface="Lub Dub Heavy" panose="020B0903030403020204" pitchFamily="34" charset="0"/>
              </a:rPr>
              <a:t>350,000+</a:t>
            </a:r>
          </a:p>
          <a:p>
            <a:r>
              <a:rPr lang="en-US" spc="50" dirty="0">
                <a:solidFill>
                  <a:srgbClr val="313E4A"/>
                </a:solidFill>
                <a:latin typeface="Lub Dub Heavy" panose="020B0903030403020204" pitchFamily="34" charset="0"/>
              </a:rPr>
              <a:t>CARDIAC ARRESTS</a:t>
            </a:r>
            <a:br>
              <a:rPr lang="en-US" dirty="0"/>
            </a:br>
            <a:r>
              <a:rPr lang="en-US" sz="1400" dirty="0">
                <a:latin typeface="Lub Dub Medium" panose="020B0603030403020204" pitchFamily="34" charset="0"/>
              </a:rPr>
              <a:t>occur outside of a hospital annually in the U.S.</a:t>
            </a:r>
            <a:endParaRPr lang="en-US" sz="1300" dirty="0">
              <a:latin typeface="Lub Dub Medium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CE32-8603-916B-195D-D5625AF1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10E21"/>
                </a:solidFill>
                <a:latin typeface="Montserrat" pitchFamily="2" charset="77"/>
                <a:cs typeface="Calibri Light"/>
              </a:rPr>
              <a:t>Cardiac Arrest is a</a:t>
            </a:r>
            <a:br>
              <a:rPr lang="en-US" b="1">
                <a:solidFill>
                  <a:srgbClr val="C10E21"/>
                </a:solidFill>
                <a:latin typeface="Montserrat" pitchFamily="2" charset="77"/>
                <a:cs typeface="Calibri Light"/>
              </a:rPr>
            </a:br>
            <a:r>
              <a:rPr lang="en-US" b="1">
                <a:solidFill>
                  <a:srgbClr val="C10E21"/>
                </a:solidFill>
                <a:latin typeface="Montserrat" pitchFamily="2" charset="77"/>
                <a:cs typeface="Calibri Light"/>
              </a:rPr>
              <a:t>Health Equity Issue </a:t>
            </a:r>
            <a:endParaRPr lang="en-US" b="1" dirty="0">
              <a:solidFill>
                <a:srgbClr val="C10E21"/>
              </a:solidFill>
              <a:latin typeface="Montserrat" pitchFamily="2" charset="77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713B-6D29-78D7-A5A9-BC9458BD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323E48"/>
                </a:solidFill>
                <a:latin typeface="Montserrat Medium" pitchFamily="2" charset="77"/>
                <a:ea typeface="+mn-lt"/>
                <a:cs typeface="+mn-lt"/>
              </a:rPr>
              <a:t>Lack of CPR training and resources is a health equity issue.</a:t>
            </a:r>
          </a:p>
        </p:txBody>
      </p:sp>
      <p:pic>
        <p:nvPicPr>
          <p:cNvPr id="20" name="Picture 19" descr="A white line drawing of a ambulance&#10;&#10;Description automatically generated">
            <a:extLst>
              <a:ext uri="{FF2B5EF4-FFF2-40B4-BE49-F238E27FC236}">
                <a16:creationId xmlns:a16="http://schemas.microsoft.com/office/drawing/2014/main" id="{99389ACA-7534-9FD8-AFA4-C6E5CFAD9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/>
          <a:stretch/>
        </p:blipFill>
        <p:spPr>
          <a:xfrm>
            <a:off x="986566" y="2842948"/>
            <a:ext cx="1702814" cy="2003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DDF88-8FD3-8FFA-9042-3E52C5276EDD}"/>
              </a:ext>
            </a:extLst>
          </p:cNvPr>
          <p:cNvSpPr txBox="1"/>
          <p:nvPr/>
        </p:nvSpPr>
        <p:spPr>
          <a:xfrm>
            <a:off x="986566" y="4811444"/>
            <a:ext cx="2871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rgbClr val="313E4A"/>
                </a:solidFill>
                <a:latin typeface="Lub Dub Heavy" panose="020B0903030403020204" pitchFamily="34" charset="0"/>
              </a:rPr>
              <a:t>WOMEN</a:t>
            </a:r>
            <a:br>
              <a:rPr lang="en-US" dirty="0"/>
            </a:br>
            <a:r>
              <a:rPr lang="en-US" sz="1400" dirty="0">
                <a:solidFill>
                  <a:srgbClr val="222222"/>
                </a:solidFill>
                <a:latin typeface="Lub Dub Medium" panose="020B0603030403020204" pitchFamily="34" charset="0"/>
              </a:rPr>
              <a:t>are less likely than a man to receive CPR from a bystander.</a:t>
            </a:r>
            <a:endParaRPr lang="en-US" sz="1300" dirty="0">
              <a:solidFill>
                <a:srgbClr val="222222"/>
              </a:solidFill>
              <a:latin typeface="Lub Dub Medium" panose="020B0603030403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D7E3D3-E471-DB46-872D-33237EC9478C}"/>
              </a:ext>
            </a:extLst>
          </p:cNvPr>
          <p:cNvGrpSpPr/>
          <p:nvPr/>
        </p:nvGrpSpPr>
        <p:grpSpPr>
          <a:xfrm>
            <a:off x="1075382" y="3212168"/>
            <a:ext cx="1248917" cy="1265039"/>
            <a:chOff x="3196605" y="2394145"/>
            <a:chExt cx="1248917" cy="1265039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A173E287-6179-10B0-EBE8-6D16CF7A811D}"/>
                </a:ext>
              </a:extLst>
            </p:cNvPr>
            <p:cNvSpPr/>
            <p:nvPr/>
          </p:nvSpPr>
          <p:spPr>
            <a:xfrm>
              <a:off x="3196605" y="2394145"/>
              <a:ext cx="1248917" cy="1265039"/>
            </a:xfrm>
            <a:prstGeom prst="flowChartConnector">
              <a:avLst/>
            </a:prstGeom>
            <a:solidFill>
              <a:srgbClr val="CF24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 descr="Woman outline">
              <a:extLst>
                <a:ext uri="{FF2B5EF4-FFF2-40B4-BE49-F238E27FC236}">
                  <a16:creationId xmlns:a16="http://schemas.microsoft.com/office/drawing/2014/main" id="{18F867E0-91C9-5B21-392E-09F936783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10054" y="2515655"/>
              <a:ext cx="1022017" cy="1022017"/>
            </a:xfrm>
            <a:prstGeom prst="rect">
              <a:avLst/>
            </a:prstGeom>
          </p:spPr>
        </p:pic>
      </p:grpSp>
      <p:pic>
        <p:nvPicPr>
          <p:cNvPr id="11" name="Picture 10" descr="A white line drawing of a ambulance&#10;&#10;Description automatically generated">
            <a:extLst>
              <a:ext uri="{FF2B5EF4-FFF2-40B4-BE49-F238E27FC236}">
                <a16:creationId xmlns:a16="http://schemas.microsoft.com/office/drawing/2014/main" id="{450562A7-91AD-3302-7F48-CE2F4D74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/>
          <a:stretch/>
        </p:blipFill>
        <p:spPr>
          <a:xfrm>
            <a:off x="4660378" y="2842948"/>
            <a:ext cx="1702814" cy="2003481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943DCFA-4AEC-AF0F-E69F-7C415AB5C8E0}"/>
              </a:ext>
            </a:extLst>
          </p:cNvPr>
          <p:cNvSpPr/>
          <p:nvPr/>
        </p:nvSpPr>
        <p:spPr>
          <a:xfrm>
            <a:off x="4706999" y="3212168"/>
            <a:ext cx="1248917" cy="1265039"/>
          </a:xfrm>
          <a:prstGeom prst="flowChartConnector">
            <a:avLst/>
          </a:prstGeom>
          <a:solidFill>
            <a:srgbClr val="CF24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BF57C-A077-883C-9B5E-CA737247CCEF}"/>
              </a:ext>
            </a:extLst>
          </p:cNvPr>
          <p:cNvSpPr txBox="1"/>
          <p:nvPr/>
        </p:nvSpPr>
        <p:spPr>
          <a:xfrm>
            <a:off x="4520294" y="4749068"/>
            <a:ext cx="287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rgbClr val="313E4A"/>
                </a:solidFill>
                <a:latin typeface="Lub Dub Heavy" panose="020B0903030403020204" pitchFamily="34" charset="0"/>
              </a:rPr>
              <a:t>MEDIAN INCOME</a:t>
            </a:r>
            <a:br>
              <a:rPr lang="en-US" dirty="0"/>
            </a:br>
            <a:r>
              <a:rPr lang="en-US" sz="1400" dirty="0">
                <a:solidFill>
                  <a:srgbClr val="222222"/>
                </a:solidFill>
                <a:latin typeface="Lub Dub Medium" panose="020B0603030403020204" pitchFamily="34" charset="0"/>
              </a:rPr>
              <a:t>neighborhoods are less likely to survive cardiac arrest outside of the hospital.</a:t>
            </a:r>
            <a:endParaRPr lang="en-US" sz="1300" dirty="0">
              <a:solidFill>
                <a:srgbClr val="222222"/>
              </a:solidFill>
              <a:latin typeface="Lub Dub Medium" panose="020B06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9F3F08-E0E1-D83C-BF1E-5741EC85A852}"/>
              </a:ext>
            </a:extLst>
          </p:cNvPr>
          <p:cNvSpPr txBox="1"/>
          <p:nvPr/>
        </p:nvSpPr>
        <p:spPr>
          <a:xfrm>
            <a:off x="8054022" y="4749068"/>
            <a:ext cx="287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rgbClr val="313E4A"/>
                </a:solidFill>
                <a:latin typeface="Lub Dub Heavy" panose="020B0903030403020204" pitchFamily="34" charset="0"/>
              </a:rPr>
              <a:t>BLACK &amp; HISPANIC</a:t>
            </a:r>
            <a:br>
              <a:rPr lang="en-US" dirty="0"/>
            </a:br>
            <a:r>
              <a:rPr lang="en-US" sz="1400" dirty="0">
                <a:solidFill>
                  <a:srgbClr val="222222"/>
                </a:solidFill>
                <a:latin typeface="Lub Dub Medium" panose="020B0603030403020204" pitchFamily="34" charset="0"/>
              </a:rPr>
              <a:t>adults are substantially less likely to receive bystander CPR.</a:t>
            </a:r>
            <a:endParaRPr lang="en-US" sz="1300" dirty="0">
              <a:solidFill>
                <a:srgbClr val="222222"/>
              </a:solidFill>
              <a:latin typeface="Lub Dub Medium" panose="020B0603030403020204" pitchFamily="34" charset="0"/>
            </a:endParaRPr>
          </a:p>
        </p:txBody>
      </p:sp>
      <p:pic>
        <p:nvPicPr>
          <p:cNvPr id="29" name="Picture 28" descr="A white line drawing of a paper money with a cross and a red x mark&#10;&#10;Description automatically generated">
            <a:extLst>
              <a:ext uri="{FF2B5EF4-FFF2-40B4-BE49-F238E27FC236}">
                <a16:creationId xmlns:a16="http://schemas.microsoft.com/office/drawing/2014/main" id="{8C00A3E1-346B-6F67-DC8B-7910BAABA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78" y="3132295"/>
            <a:ext cx="1396942" cy="1396942"/>
          </a:xfrm>
          <a:prstGeom prst="rect">
            <a:avLst/>
          </a:prstGeom>
        </p:spPr>
      </p:pic>
      <p:pic>
        <p:nvPicPr>
          <p:cNvPr id="31" name="Picture 30" descr="A white balance scale on a red circle&#10;&#10;Description automatically generated">
            <a:extLst>
              <a:ext uri="{FF2B5EF4-FFF2-40B4-BE49-F238E27FC236}">
                <a16:creationId xmlns:a16="http://schemas.microsoft.com/office/drawing/2014/main" id="{50A368DC-DC8E-C5E0-B6D7-BC938138A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25" y="3169564"/>
            <a:ext cx="1396942" cy="13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1C77-F72B-4172-1230-C2534B958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7913-8DDB-CF22-56AA-D078B408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Cardiac Arrest in [COMMUNITY]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C260E6-B76F-97A2-DAE3-5F8A62764BCD}"/>
              </a:ext>
            </a:extLst>
          </p:cNvPr>
          <p:cNvSpPr txBox="1">
            <a:spLocks/>
          </p:cNvSpPr>
          <p:nvPr/>
        </p:nvSpPr>
        <p:spPr>
          <a:xfrm>
            <a:off x="838199" y="2055018"/>
            <a:ext cx="10515600" cy="4659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In [</a:t>
            </a:r>
            <a:r>
              <a:rPr lang="en-US" dirty="0">
                <a:solidFill>
                  <a:srgbClr val="FF0000"/>
                </a:solidFill>
                <a:latin typeface="Montserrat" pitchFamily="2" charset="77"/>
                <a:ea typeface="+mn-lt"/>
                <a:cs typeface="+mn-lt"/>
              </a:rPr>
              <a:t>STATE,  #</a:t>
            </a:r>
            <a:r>
              <a:rPr lang="en-US" dirty="0">
                <a:latin typeface="Montserrat" pitchFamily="2" charset="77"/>
                <a:ea typeface="+mn-lt"/>
                <a:cs typeface="+mn-lt"/>
              </a:rPr>
              <a:t>] cardiac arrests occur outside of a hospital each year.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cs typeface="Calibri" panose="020F0502020204030204"/>
              </a:rPr>
              <a:t>[</a:t>
            </a:r>
            <a:r>
              <a:rPr lang="en-US" dirty="0">
                <a:solidFill>
                  <a:srgbClr val="FF0000"/>
                </a:solidFill>
                <a:latin typeface="Montserrat" pitchFamily="2" charset="77"/>
                <a:cs typeface="Calibri" panose="020F0502020204030204"/>
              </a:rPr>
              <a:t>Add more information or data points here</a:t>
            </a:r>
            <a:r>
              <a:rPr lang="en-US" dirty="0">
                <a:latin typeface="Montserrat" pitchFamily="2" charset="77"/>
                <a:cs typeface="Calibri" panose="020F0502020204030204"/>
              </a:rPr>
              <a:t>]</a:t>
            </a:r>
            <a:r>
              <a:rPr lang="en-US" dirty="0">
                <a:latin typeface="Montserrat" pitchFamily="2" charset="77"/>
                <a:ea typeface="+mn-lt"/>
                <a:cs typeface="+mn-lt"/>
              </a:rPr>
              <a:t>.</a:t>
            </a:r>
            <a:endParaRPr lang="en-US" dirty="0">
              <a:latin typeface="Montserrat" pitchFamily="2" charset="77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73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D341-61F6-9A9D-7311-2726C3E9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Did You Know?</a:t>
            </a:r>
            <a:endParaRPr lang="en-US" b="1" dirty="0">
              <a:solidFill>
                <a:srgbClr val="C10E21"/>
              </a:solidFill>
              <a:latin typeface="Montserrat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1F62D-0621-F5F5-4402-4BA9AB50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017"/>
            <a:ext cx="10515600" cy="4121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23E48"/>
                </a:solidFill>
                <a:latin typeface="Montserrat Medium" pitchFamily="2" charset="77"/>
                <a:ea typeface="+mn-lt"/>
                <a:cs typeface="+mn-lt"/>
              </a:rPr>
              <a:t>Cardiac arrest can be reversed if lifesaving care is administered within a few minutes.</a:t>
            </a:r>
          </a:p>
          <a:p>
            <a:pPr marL="0" indent="0">
              <a:buNone/>
            </a:pPr>
            <a:endParaRPr lang="en-US" dirty="0">
              <a:solidFill>
                <a:srgbClr val="323E48"/>
              </a:solidFill>
              <a:latin typeface="Montserrat Medium" pitchFamily="2" charset="77"/>
              <a:ea typeface="+mn-lt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8FCD72-181B-F382-9CBC-B164ED3470B9}"/>
              </a:ext>
            </a:extLst>
          </p:cNvPr>
          <p:cNvSpPr txBox="1">
            <a:spLocks/>
          </p:cNvSpPr>
          <p:nvPr/>
        </p:nvSpPr>
        <p:spPr>
          <a:xfrm>
            <a:off x="838199" y="3196828"/>
            <a:ext cx="5702086" cy="4659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CPR, if performed immediately, can </a:t>
            </a:r>
            <a:r>
              <a:rPr lang="en-US" b="1" dirty="0">
                <a:solidFill>
                  <a:srgbClr val="C10E21"/>
                </a:solidFill>
                <a:latin typeface="Montserrat" pitchFamily="2" charset="77"/>
                <a:ea typeface="+mn-lt"/>
                <a:cs typeface="+mn-lt"/>
              </a:rPr>
              <a:t>DOUBLE OR TRIPLE </a:t>
            </a:r>
            <a:br>
              <a:rPr lang="en-US" dirty="0">
                <a:latin typeface="Montserrat" pitchFamily="2" charset="77"/>
                <a:ea typeface="+mn-lt"/>
                <a:cs typeface="+mn-lt"/>
              </a:rPr>
            </a:br>
            <a:r>
              <a:rPr lang="en-US" dirty="0">
                <a:latin typeface="Montserrat" pitchFamily="2" charset="77"/>
                <a:ea typeface="+mn-lt"/>
                <a:cs typeface="+mn-lt"/>
              </a:rPr>
              <a:t>a person’s chance </a:t>
            </a:r>
            <a:br>
              <a:rPr lang="en-US" dirty="0">
                <a:latin typeface="Montserrat" pitchFamily="2" charset="77"/>
                <a:ea typeface="+mn-lt"/>
                <a:cs typeface="+mn-lt"/>
              </a:rPr>
            </a:br>
            <a:r>
              <a:rPr lang="en-US" dirty="0">
                <a:latin typeface="Montserrat" pitchFamily="2" charset="77"/>
                <a:ea typeface="+mn-lt"/>
                <a:cs typeface="+mn-lt"/>
              </a:rPr>
              <a:t>of survival.</a:t>
            </a:r>
            <a:endParaRPr lang="en-US" dirty="0">
              <a:latin typeface="Montserrat" pitchFamily="2" charset="77"/>
              <a:cs typeface="Calibri" panose="020F0502020204030204"/>
            </a:endParaRPr>
          </a:p>
        </p:txBody>
      </p:sp>
      <p:pic>
        <p:nvPicPr>
          <p:cNvPr id="5" name="Picture 4" descr="A red circle with white outline of a person sitting on a person's lap&#10;&#10;Description automatically generated">
            <a:extLst>
              <a:ext uri="{FF2B5EF4-FFF2-40B4-BE49-F238E27FC236}">
                <a16:creationId xmlns:a16="http://schemas.microsoft.com/office/drawing/2014/main" id="{3513A890-7FE0-A2D0-F94F-FA6924E1A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18" y="2659294"/>
            <a:ext cx="3293449" cy="32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3F0CD-7882-9A6B-2F5F-04F6503B8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7CDF-41D8-B6CE-0827-1B1732A2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That's Where </a:t>
            </a:r>
            <a:b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</a:br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CERPs Come In</a:t>
            </a:r>
            <a:endParaRPr lang="en-US" b="1" dirty="0">
              <a:solidFill>
                <a:srgbClr val="C10E21"/>
              </a:solidFill>
              <a:latin typeface="Montserrat" pitchFamily="2" charset="77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AFF9F2-FA39-F4EA-B40E-87302F31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7467600" cy="4438650"/>
          </a:xfrm>
        </p:spPr>
        <p:txBody>
          <a:bodyPr>
            <a:normAutofit/>
          </a:bodyPr>
          <a:lstStyle/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What is a CERP?</a:t>
            </a:r>
          </a:p>
          <a:p>
            <a:pPr marL="457200" lvl="1" indent="0">
              <a:lnSpc>
                <a:spcPct val="110000"/>
              </a:lnSpc>
              <a:buClr>
                <a:srgbClr val="C10E21"/>
              </a:buClr>
              <a:buSzPct val="60000"/>
              <a:buNone/>
            </a:pPr>
            <a:r>
              <a:rPr lang="en-US" dirty="0">
                <a:solidFill>
                  <a:srgbClr val="323E48"/>
                </a:solidFill>
                <a:latin typeface="Montserrat Medium" pitchFamily="2" charset="77"/>
                <a:ea typeface="+mn-lt"/>
                <a:cs typeface="+mn-lt"/>
              </a:rPr>
              <a:t>It’s a written document that establishes specific steps to reduce death from cardiac arrest in community settings and ensures that school responders are trained on how to execute them.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ea typeface="+mn-lt"/>
                <a:cs typeface="+mn-lt"/>
              </a:rPr>
              <a:t>A CERP can be stand-alone guidelines or merged with existing response plans.</a:t>
            </a:r>
          </a:p>
        </p:txBody>
      </p:sp>
      <p:pic>
        <p:nvPicPr>
          <p:cNvPr id="13" name="Picture 12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84DA7D64-3169-E793-661F-07AD2110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4"/>
          <a:stretch/>
        </p:blipFill>
        <p:spPr>
          <a:xfrm>
            <a:off x="8572500" y="-202667"/>
            <a:ext cx="3708401" cy="71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DA71-F859-2AAB-0EF0-B44BBD2F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CERPs Save Lives!</a:t>
            </a:r>
            <a:endParaRPr lang="en-US" b="1" dirty="0">
              <a:solidFill>
                <a:srgbClr val="C10E21"/>
              </a:solidFill>
              <a:latin typeface="Montserrat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D9483-9676-EB08-5BCA-885B8263C029}"/>
              </a:ext>
            </a:extLst>
          </p:cNvPr>
          <p:cNvSpPr/>
          <p:nvPr/>
        </p:nvSpPr>
        <p:spPr>
          <a:xfrm>
            <a:off x="9080500" y="0"/>
            <a:ext cx="3111500" cy="6858000"/>
          </a:xfrm>
          <a:prstGeom prst="rect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081D215-E284-B168-B192-9ED917DB3F7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5311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cs typeface="Calibri"/>
              </a:rPr>
              <a:t>CERPs more than </a:t>
            </a:r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"/>
              </a:rPr>
              <a:t>DOUBLE survival rates from cardiac arrest</a:t>
            </a:r>
            <a:r>
              <a:rPr lang="en-US" dirty="0">
                <a:solidFill>
                  <a:srgbClr val="C10E21"/>
                </a:solidFill>
                <a:latin typeface="Montserrat" pitchFamily="2" charset="77"/>
                <a:cs typeface="Calibri"/>
              </a:rPr>
              <a:t> </a:t>
            </a:r>
            <a:r>
              <a:rPr lang="en-US" dirty="0">
                <a:latin typeface="Montserrat" pitchFamily="2" charset="77"/>
                <a:cs typeface="Calibri"/>
              </a:rPr>
              <a:t>by empowering people to take action and dial 911, start CPR, and use an AED.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cs typeface="Calibri"/>
              </a:rPr>
              <a:t>We need CERPs in </a:t>
            </a:r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"/>
              </a:rPr>
              <a:t>every community organization, school and athletic facility</a:t>
            </a:r>
            <a:r>
              <a:rPr lang="en-US" dirty="0">
                <a:latin typeface="Montserrat" pitchFamily="2" charset="77"/>
                <a:cs typeface="Calibri"/>
              </a:rPr>
              <a:t>.</a:t>
            </a:r>
          </a:p>
          <a:p>
            <a:pPr marL="411480" indent="-411480">
              <a:lnSpc>
                <a:spcPct val="110000"/>
              </a:lnSpc>
              <a:buClr>
                <a:srgbClr val="C10E21"/>
              </a:buClr>
              <a:buSzPct val="60000"/>
              <a:buFont typeface="System Font Regular"/>
              <a:buChar char="►"/>
            </a:pPr>
            <a:r>
              <a:rPr lang="en-US" dirty="0">
                <a:latin typeface="Montserrat" pitchFamily="2" charset="77"/>
                <a:cs typeface="Calibri"/>
              </a:rPr>
              <a:t>CERPs should also be integrated into a community's local EMS responder protocols.</a:t>
            </a:r>
            <a:endParaRPr lang="en-US" dirty="0">
              <a:latin typeface="Montserrat" pitchFamily="2" charset="77"/>
              <a:ea typeface="+mn-lt"/>
              <a:cs typeface="+mn-lt"/>
            </a:endParaRPr>
          </a:p>
        </p:txBody>
      </p:sp>
      <p:pic>
        <p:nvPicPr>
          <p:cNvPr id="20" name="Picture 19" descr="A hand holding a phone&#10;&#10;Description automatically generated">
            <a:extLst>
              <a:ext uri="{FF2B5EF4-FFF2-40B4-BE49-F238E27FC236}">
                <a16:creationId xmlns:a16="http://schemas.microsoft.com/office/drawing/2014/main" id="{E9AA08B1-4D16-0F5A-301A-0D46264FA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38" y="418252"/>
            <a:ext cx="2008225" cy="2008225"/>
          </a:xfrm>
          <a:prstGeom prst="rect">
            <a:avLst/>
          </a:prstGeom>
        </p:spPr>
      </p:pic>
      <p:pic>
        <p:nvPicPr>
          <p:cNvPr id="22" name="Picture 21" descr="A red circle with white outline of a person sitting on a person's lap&#10;&#10;Description automatically generated">
            <a:extLst>
              <a:ext uri="{FF2B5EF4-FFF2-40B4-BE49-F238E27FC236}">
                <a16:creationId xmlns:a16="http://schemas.microsoft.com/office/drawing/2014/main" id="{063258D7-5707-1045-5561-D78572309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38" y="2451451"/>
            <a:ext cx="2008225" cy="2008225"/>
          </a:xfrm>
          <a:prstGeom prst="rect">
            <a:avLst/>
          </a:prstGeom>
        </p:spPr>
      </p:pic>
      <p:pic>
        <p:nvPicPr>
          <p:cNvPr id="24" name="Picture 23" descr="A red circle with a white line on it with a lightning bolt in the middle&#10;&#10;Description automatically generated">
            <a:extLst>
              <a:ext uri="{FF2B5EF4-FFF2-40B4-BE49-F238E27FC236}">
                <a16:creationId xmlns:a16="http://schemas.microsoft.com/office/drawing/2014/main" id="{93311685-F191-3B6B-0B37-01A48B8CC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38" y="4484650"/>
            <a:ext cx="2008225" cy="20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3222A-BAC6-C7E9-6C1D-6615A46E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FA7E-6574-F096-7851-AF1A22EC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10E21"/>
                </a:solidFill>
                <a:latin typeface="Montserrat" pitchFamily="2" charset="77"/>
                <a:cs typeface="Calibri Light"/>
              </a:rPr>
              <a:t>Elements of a CERP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F4833-45D9-1E18-0651-B6C5225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1374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323E48"/>
                </a:solidFill>
                <a:latin typeface="Montserrat Medium" pitchFamily="2" charset="77"/>
                <a:ea typeface="+mn-lt"/>
                <a:cs typeface="+mn-lt"/>
              </a:rPr>
              <a:t>Following the evidence-based core elements will ensure proper preparation, response, and evaluation.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E389D0-385C-1E70-D0FE-3D2612459109}"/>
              </a:ext>
            </a:extLst>
          </p:cNvPr>
          <p:cNvSpPr/>
          <p:nvPr/>
        </p:nvSpPr>
        <p:spPr>
          <a:xfrm>
            <a:off x="0" y="3097924"/>
            <a:ext cx="12192000" cy="3760075"/>
          </a:xfrm>
          <a:prstGeom prst="rect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red circle with white hand drawn on it&#10;&#10;Description automatically generated">
            <a:extLst>
              <a:ext uri="{FF2B5EF4-FFF2-40B4-BE49-F238E27FC236}">
                <a16:creationId xmlns:a16="http://schemas.microsoft.com/office/drawing/2014/main" id="{01330A98-39B8-BA1D-ED39-3B8BA72AC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0" y="237331"/>
            <a:ext cx="1581150" cy="158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BB1FA-895C-EAD0-1C16-809ADC4B1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635" y="3183892"/>
            <a:ext cx="9112730" cy="35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8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4f22ede-e726-4d3d-b195-8dfd25ae0d91" ContentTypeId="0x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52E619B83F54397D22D3C9A709585" ma:contentTypeVersion="4" ma:contentTypeDescription="Create a new document." ma:contentTypeScope="" ma:versionID="71f44e6125dd63cf555a38e1fbd9a00c">
  <xsd:schema xmlns:xsd="http://www.w3.org/2001/XMLSchema" xmlns:xs="http://www.w3.org/2001/XMLSchema" xmlns:p="http://schemas.microsoft.com/office/2006/metadata/properties" xmlns:ns2="1cf9c13f-d51c-4e79-81a7-77df76ede7a5" targetNamespace="http://schemas.microsoft.com/office/2006/metadata/properties" ma:root="true" ma:fieldsID="5c30f5ac6e435a882342801d55bbc653" ns2:_="">
    <xsd:import namespace="1cf9c13f-d51c-4e79-81a7-77df76ede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9c13f-d51c-4e79-81a7-77df76ede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32F049-507B-47C0-A035-885E9AB73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25B907-F86F-483A-89D8-9D628058EAF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73970DD-C12A-49BF-AC28-A8F0EE259EBE}">
  <ds:schemaRefs>
    <ds:schemaRef ds:uri="30161448-a2f4-42cc-a32d-1a91d52e00b3"/>
    <ds:schemaRef ds:uri="bedfb24e-79bb-4efe-bd94-3de63013edc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7063E1D1-F87F-490C-BEE4-DF71502E6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9c13f-d51c-4e79-81a7-77df76ede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484</Words>
  <Application>Microsoft Office PowerPoint</Application>
  <PresentationFormat>Widescreen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Lub Dub Heavy</vt:lpstr>
      <vt:lpstr>Lub Dub Medium</vt:lpstr>
      <vt:lpstr>Montserrat</vt:lpstr>
      <vt:lpstr>Montserrat Medium</vt:lpstr>
      <vt:lpstr>System Font Regular</vt:lpstr>
      <vt:lpstr>office theme</vt:lpstr>
      <vt:lpstr>PowerPoint Presentation</vt:lpstr>
      <vt:lpstr>What is Sudden  Cardiac Arrest? </vt:lpstr>
      <vt:lpstr>Cardiac Arrest Is a  Leading Cause of Death</vt:lpstr>
      <vt:lpstr>Cardiac Arrest is a Health Equity Issue </vt:lpstr>
      <vt:lpstr>Cardiac Arrest in [COMMUNITY]</vt:lpstr>
      <vt:lpstr>Did You Know?</vt:lpstr>
      <vt:lpstr>That's Where  CERPs Come In</vt:lpstr>
      <vt:lpstr>CERPs Save Lives!</vt:lpstr>
      <vt:lpstr>Elements of a CERP</vt:lpstr>
      <vt:lpstr>Help Us Build a  Nation of Lifesavers™</vt:lpstr>
      <vt:lpstr>Join the Nation of Lifesavers™</vt:lpstr>
      <vt:lpstr>[Add custom call to action here]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Rhodes</dc:creator>
  <cp:lastModifiedBy>Kristin Coleman</cp:lastModifiedBy>
  <cp:revision>51</cp:revision>
  <dcterms:created xsi:type="dcterms:W3CDTF">2024-01-17T21:54:39Z</dcterms:created>
  <dcterms:modified xsi:type="dcterms:W3CDTF">2025-04-29T16:44:56Z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0x010100E7D52E619B83F54397D22D3C9A709585</vt:lpwstr>
  </property>
  <property fmtid="{D5CDD505-2E9C-101B-9397-08002B2CF9AE}" pid="3" name="MediaServiceImageTags">
    <vt:lpwstr/>
  </property>
</Properties>
</file>